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705" r:id="rId1"/>
  </p:sldMasterIdLst>
  <p:notesMasterIdLst>
    <p:notesMasterId r:id="rId17"/>
  </p:notesMasterIdLst>
  <p:handoutMasterIdLst>
    <p:handoutMasterId r:id="rId18"/>
  </p:handout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3" r:id="rId15"/>
    <p:sldId id="272" r:id="rId16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90098C1-0776-4557-9D46-1B787E688456}" type="datetime1">
              <a:rPr lang="zh-CN" altLang="en-US" smtClean="0"/>
              <a:t>2021/01/10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E602E8-7778-4840-9C52-CF866E2E7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0039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FF446B9-0BA7-440C-9491-EFEE44B7DCB7}" type="datetime1">
              <a:rPr lang="zh-CN" altLang="en-US" smtClean="0"/>
              <a:t>2021/01/10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/>
              <a:t>单击此处编辑母版文本样式</a:t>
            </a:r>
            <a:endParaRPr lang="en-US"/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86D5CD-F53C-40AA-8F25-6C53AFF44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9813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8E8BE3-72DE-4BA9-940E-B3214E2A4FBC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​​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A75C24-54DF-4A37-B566-5D4504915616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DB8EFA-D326-482A-835B-35244CC8D335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文本占位符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4DE457-3CDB-46E6-BCC2-0DB87A7AB97D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C5E2E9F-6F2A-4603-A42F-23C3B9EC2542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文本占位符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8" name="文本占位符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2" name="文本占位符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AAD336-3C25-4874-9EA7-D9A8F29C3DE6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图片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图片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标题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文本占位符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20" name="图片占位符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文本占位符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22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23" name="图片占位符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文本占位符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2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26" name="图片占位符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文本占位符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5ADDF4-C7DF-4425-A02C-99D8158E8998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E115FF-7F57-454B-BC07-3D5B5B3B2E36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C76A30-68C3-4742-871E-C4BFB5BF037D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DD9908-788A-4C9F-9B82-38760DCE99A2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8F8C3A-E456-4019-B9D3-D27A657A074F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图片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5907AA-E66F-456D-8ABA-1CC838498840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C15656-9C52-4530-B9B0-471CBD4A032C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3893B8-6395-4039-AAC4-F8E54DB39C70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1F0827-5F6F-49F9-9E39-E700438688FE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D902FE-1817-4BA0-AB93-2732E2F941ED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dirty="0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zh-cn"/>
              <a:t>单击此处编辑母版文本样式</a:t>
            </a:r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defRPr>
            </a:lvl1pPr>
          </a:lstStyle>
          <a:p>
            <a:fld id="{B4EFF9AB-85BE-4B1F-BA1B-A157C8C43628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defRPr>
            </a:lvl1pPr>
          </a:lstStyle>
          <a:p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新宋体" panose="02010609030101010101" pitchFamily="49" charset="-122"/>
                <a:ea typeface="新宋体" panose="02010609030101010101" pitchFamily="49" charset="-122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新宋体" panose="02010609030101010101" pitchFamily="49" charset="-122"/>
          <a:ea typeface="新宋体" panose="02010609030101010101" pitchFamily="49" charset="-122"/>
          <a:cs typeface="新宋体" panose="02010609030101010101" pitchFamily="49" charset="-122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新宋体" panose="02010609030101010101" pitchFamily="49" charset="-122"/>
          <a:ea typeface="新宋体" panose="02010609030101010101" pitchFamily="49" charset="-122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新宋体" panose="02010609030101010101" pitchFamily="49" charset="-122"/>
          <a:ea typeface="新宋体" panose="02010609030101010101" pitchFamily="49" charset="-122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新宋体" panose="02010609030101010101" pitchFamily="49" charset="-122"/>
          <a:ea typeface="新宋体" panose="02010609030101010101" pitchFamily="49" charset="-122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新宋体" panose="02010609030101010101" pitchFamily="49" charset="-122"/>
          <a:ea typeface="新宋体" panose="02010609030101010101" pitchFamily="49" charset="-122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新宋体" panose="02010609030101010101" pitchFamily="49" charset="-122"/>
          <a:ea typeface="新宋体" panose="02010609030101010101" pitchFamily="49" charset="-122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一张显示了杯子、咖啡、食物和饮料的图片&#10;&#10;说明自动生成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Mask Identification System</a:t>
            </a:r>
            <a:endParaRPr lang="zh-cn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Zhang Yixun 05191256 EIE1909</a:t>
            </a:r>
            <a:endParaRPr 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屏幕录制 5">
            <a:hlinkClick r:id="" action="ppaction://media"/>
            <a:extLst>
              <a:ext uri="{FF2B5EF4-FFF2-40B4-BE49-F238E27FC236}">
                <a16:creationId xmlns:a16="http://schemas.microsoft.com/office/drawing/2014/main" id="{D087932B-7314-4379-96AE-FFE3562E4E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219" y="0"/>
            <a:ext cx="3863181" cy="214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4A94489D-83DC-470F-A77F-4AA02E98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 Unit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192A428A-FD51-47B8-B935-40DF4803A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solutions to process :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0A0F6F-68B8-487E-BA0D-8900B877A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B1F0827-5F6F-49F9-9E39-E700438688FE}" type="datetime1">
              <a:rPr lang="zh-CN" altLang="en-US" smtClean="0"/>
              <a:t>2021/01/10</a:t>
            </a:fld>
            <a:endParaRPr lang="en-US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CA692B0-5FB7-4505-8095-27DDF798CF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633205"/>
              </p:ext>
            </p:extLst>
          </p:nvPr>
        </p:nvGraphicFramePr>
        <p:xfrm>
          <a:off x="1279915" y="2840991"/>
          <a:ext cx="9621521" cy="281432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06787">
                  <a:extLst>
                    <a:ext uri="{9D8B030D-6E8A-4147-A177-3AD203B41FA5}">
                      <a16:colId xmlns:a16="http://schemas.microsoft.com/office/drawing/2014/main" val="4239152845"/>
                    </a:ext>
                  </a:extLst>
                </a:gridCol>
                <a:gridCol w="3206787">
                  <a:extLst>
                    <a:ext uri="{9D8B030D-6E8A-4147-A177-3AD203B41FA5}">
                      <a16:colId xmlns:a16="http://schemas.microsoft.com/office/drawing/2014/main" val="2376358584"/>
                    </a:ext>
                  </a:extLst>
                </a:gridCol>
                <a:gridCol w="3207947">
                  <a:extLst>
                    <a:ext uri="{9D8B030D-6E8A-4147-A177-3AD203B41FA5}">
                      <a16:colId xmlns:a16="http://schemas.microsoft.com/office/drawing/2014/main" val="2213735431"/>
                    </a:ext>
                  </a:extLst>
                </a:gridCol>
              </a:tblGrid>
              <a:tr h="40204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 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OpenCV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Website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9628147"/>
                  </a:ext>
                </a:extLst>
              </a:tr>
              <a:tr h="40204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Effectiveness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Low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High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05460595"/>
                  </a:ext>
                </a:extLst>
              </a:tr>
              <a:tr h="40204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Safety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High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Low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2120052"/>
                  </a:ext>
                </a:extLst>
              </a:tr>
              <a:tr h="40204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Accuracy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Low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High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85555094"/>
                  </a:ext>
                </a:extLst>
              </a:tr>
              <a:tr h="40204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Duration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Short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Long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947702"/>
                  </a:ext>
                </a:extLst>
              </a:tr>
              <a:tr h="40204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Confidence level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Low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High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93812478"/>
                  </a:ext>
                </a:extLst>
              </a:tr>
              <a:tr h="40204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Cost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Low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High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2406017"/>
                  </a:ext>
                </a:extLst>
              </a:tr>
            </a:tbl>
          </a:graphicData>
        </a:graphic>
      </p:graphicFrame>
      <p:sp>
        <p:nvSpPr>
          <p:cNvPr id="9" name="Rectangle 1">
            <a:extLst>
              <a:ext uri="{FF2B5EF4-FFF2-40B4-BE49-F238E27FC236}">
                <a16:creationId xmlns:a16="http://schemas.microsoft.com/office/drawing/2014/main" id="{87D64F75-CBF3-48F0-9B36-7BF338F39F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31877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rocessing unit">
            <a:hlinkClick r:id="" action="ppaction://media"/>
            <a:extLst>
              <a:ext uri="{FF2B5EF4-FFF2-40B4-BE49-F238E27FC236}">
                <a16:creationId xmlns:a16="http://schemas.microsoft.com/office/drawing/2014/main" id="{4B91EC92-0A84-45BE-A796-B64AF44D8E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60" y="6635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03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945C201-BDE9-47F8-BD20-D812E9ABA9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63336" y="524260"/>
            <a:ext cx="9665328" cy="5809480"/>
          </a:xfrm>
          <a:prstGeom prst="rect">
            <a:avLst/>
          </a:prstGeo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31F03B-32D1-42D3-8FA6-EEBF40AB2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2" name="machine learing">
            <a:hlinkClick r:id="" action="ppaction://media"/>
            <a:extLst>
              <a:ext uri="{FF2B5EF4-FFF2-40B4-BE49-F238E27FC236}">
                <a16:creationId xmlns:a16="http://schemas.microsoft.com/office/drawing/2014/main" id="{5B619725-9048-425B-8CC8-77AE420349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0160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3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44454-9919-4036-B118-05BA969F7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1879A4-8B7C-4391-ADE7-AAF6336CD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need to communicate with the database or processing unit, so we should choose Internet to achieve.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some places we do not need high-quality transmission, but only need convenient installation: choose a wireless network.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it is more convenient to install a wired network than a wireless network: choose a more stable wired network. This is also the main factor in choosing the installation location.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4C2719-38C8-49D9-AB46-BD1775B22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5" name="communications">
            <a:hlinkClick r:id="" action="ppaction://media"/>
            <a:extLst>
              <a:ext uri="{FF2B5EF4-FFF2-40B4-BE49-F238E27FC236}">
                <a16:creationId xmlns:a16="http://schemas.microsoft.com/office/drawing/2014/main" id="{F233FA4D-51A2-47B2-880E-A2403A1636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24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1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73E14-9129-4426-B3F5-F489CB8E4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requirements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1CBC4F47-50D0-42A0-B522-F5F02D6BAF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4790873"/>
              </p:ext>
            </p:extLst>
          </p:nvPr>
        </p:nvGraphicFramePr>
        <p:xfrm>
          <a:off x="2219716" y="2448560"/>
          <a:ext cx="7741920" cy="29333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80329">
                  <a:extLst>
                    <a:ext uri="{9D8B030D-6E8A-4147-A177-3AD203B41FA5}">
                      <a16:colId xmlns:a16="http://schemas.microsoft.com/office/drawing/2014/main" val="1243937135"/>
                    </a:ext>
                  </a:extLst>
                </a:gridCol>
                <a:gridCol w="2580329">
                  <a:extLst>
                    <a:ext uri="{9D8B030D-6E8A-4147-A177-3AD203B41FA5}">
                      <a16:colId xmlns:a16="http://schemas.microsoft.com/office/drawing/2014/main" val="549434474"/>
                    </a:ext>
                  </a:extLst>
                </a:gridCol>
                <a:gridCol w="2581262">
                  <a:extLst>
                    <a:ext uri="{9D8B030D-6E8A-4147-A177-3AD203B41FA5}">
                      <a16:colId xmlns:a16="http://schemas.microsoft.com/office/drawing/2014/main" val="2451702275"/>
                    </a:ext>
                  </a:extLst>
                </a:gridCol>
              </a:tblGrid>
              <a:tr h="519852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 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Cable power supply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Solar power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1362820"/>
                  </a:ext>
                </a:extLst>
              </a:tr>
              <a:tr h="48270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Stability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High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Low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0508793"/>
                  </a:ext>
                </a:extLst>
              </a:tr>
              <a:tr h="48270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Resistance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High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Low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45820585"/>
                  </a:ext>
                </a:extLst>
              </a:tr>
              <a:tr h="48270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Applicability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Low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High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8087394"/>
                  </a:ext>
                </a:extLst>
              </a:tr>
              <a:tr h="48270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Convenience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Low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High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3581595"/>
                  </a:ext>
                </a:extLst>
              </a:tr>
              <a:tr h="482706"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Cost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>
                          <a:effectLst/>
                        </a:rPr>
                        <a:t>Low</a:t>
                      </a:r>
                      <a:endParaRPr lang="zh-CN" sz="18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00" dirty="0">
                          <a:effectLst/>
                        </a:rPr>
                        <a:t>High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45985046"/>
                  </a:ext>
                </a:extLst>
              </a:tr>
            </a:tbl>
          </a:graphicData>
        </a:graphic>
      </p:graphicFrame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76649B-3891-4367-9EEB-0DD854EF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3" name="comparison of power">
            <a:hlinkClick r:id="" action="ppaction://media"/>
            <a:extLst>
              <a:ext uri="{FF2B5EF4-FFF2-40B4-BE49-F238E27FC236}">
                <a16:creationId xmlns:a16="http://schemas.microsoft.com/office/drawing/2014/main" id="{6654C2B3-AEF6-435C-B40D-428337BD8F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6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E266F7-1F23-431B-8BE6-0F1F84E66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F1383A-442D-4083-A616-FB18B358A7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114" y="232586"/>
            <a:ext cx="7060013" cy="6057059"/>
          </a:xfrm>
          <a:prstGeom prst="rect">
            <a:avLst/>
          </a:prstGeom>
        </p:spPr>
      </p:pic>
      <p:pic>
        <p:nvPicPr>
          <p:cNvPr id="2" name="result">
            <a:hlinkClick r:id="" action="ppaction://media"/>
            <a:extLst>
              <a:ext uri="{FF2B5EF4-FFF2-40B4-BE49-F238E27FC236}">
                <a16:creationId xmlns:a16="http://schemas.microsoft.com/office/drawing/2014/main" id="{485BD09B-2FE6-4536-BB0B-08D55888C7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109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6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F5CEC9-ECCE-4380-911A-0504DA3D4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C8B402F-CEB5-4B18-905C-6CDCA91AFA6A}"/>
              </a:ext>
            </a:extLst>
          </p:cNvPr>
          <p:cNvSpPr/>
          <p:nvPr/>
        </p:nvSpPr>
        <p:spPr>
          <a:xfrm>
            <a:off x="2537589" y="2174855"/>
            <a:ext cx="7116821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isometricRightUp"/>
              <a:lightRig rig="threePt" dir="t"/>
            </a:scene3d>
          </a:bodyPr>
          <a:lstStyle/>
          <a:p>
            <a:pPr algn="ctr"/>
            <a:r>
              <a:rPr lang="en-US" altLang="zh-CN" sz="115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Thank you!</a:t>
            </a:r>
            <a:endParaRPr lang="zh-CN" altLang="en-US" sz="115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2" name="thanks">
            <a:hlinkClick r:id="" action="ppaction://media"/>
            <a:extLst>
              <a:ext uri="{FF2B5EF4-FFF2-40B4-BE49-F238E27FC236}">
                <a16:creationId xmlns:a16="http://schemas.microsoft.com/office/drawing/2014/main" id="{33EB2CBB-5BD9-4588-BCCF-B7ADD6EEF3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064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07D3A8-FFE7-4A21-8736-7C7A7AD73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CB9E8C-DB9C-4E70-9F03-495A9EDEF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Wearing masks is a necessary method to prevent COVID-19.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people are not aware of wearing masks.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DANGEROUS especially in middle or high-risk areas.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help polices or guards to warn passers-by or visitors to wear masks.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7FC330-7170-4312-AE09-D54A011A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5" name="introduction">
            <a:hlinkClick r:id="" action="ppaction://media"/>
            <a:extLst>
              <a:ext uri="{FF2B5EF4-FFF2-40B4-BE49-F238E27FC236}">
                <a16:creationId xmlns:a16="http://schemas.microsoft.com/office/drawing/2014/main" id="{52EE7CA6-D2C0-4E22-A55E-711ECD1A86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550" y="800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86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7DBF22-D2D6-4B50-910E-C0B1CA326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C1E89B2-D462-4A00-B69F-E015CA86A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234" y="-9951"/>
            <a:ext cx="6141532" cy="6867951"/>
          </a:xfrm>
          <a:prstGeom prst="rect">
            <a:avLst/>
          </a:prstGeom>
        </p:spPr>
      </p:pic>
      <p:pic>
        <p:nvPicPr>
          <p:cNvPr id="2" name="program">
            <a:hlinkClick r:id="" action="ppaction://media"/>
            <a:extLst>
              <a:ext uri="{FF2B5EF4-FFF2-40B4-BE49-F238E27FC236}">
                <a16:creationId xmlns:a16="http://schemas.microsoft.com/office/drawing/2014/main" id="{B4D6FAF3-472A-4EAA-A588-7E07CBF33A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640" y="-995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018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4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077DFC6-1D8F-466E-94C2-4C4EE61D3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Determine quantities</a:t>
            </a:r>
            <a:endParaRPr lang="zh-CN" altLang="en-US" sz="48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5A33E1-0B57-434D-81B0-EEFD22D5D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acquire and measure face photos to analyze and save in the database.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camera to capture the photos and save them as SDI stream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digital signal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4C0F69B-1961-4243-B369-7FCCA84BE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73893B8-6395-4039-AAC4-F8E54DB39C7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5" name="quantities">
            <a:hlinkClick r:id="" action="ppaction://media"/>
            <a:extLst>
              <a:ext uri="{FF2B5EF4-FFF2-40B4-BE49-F238E27FC236}">
                <a16:creationId xmlns:a16="http://schemas.microsoft.com/office/drawing/2014/main" id="{6BFFB068-324F-442B-9EC4-E8585E8874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45" y="4572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8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92E34A-4198-4B1A-BA5A-295651313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Choose the sensors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353C17-4E28-4C46-AD87-A1E18E968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do not need high quality, we focus on practicality.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Pixel, focal length, network, trace mode, storage mode, power supply, classification of waterproof, price.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parameters are what we are concerned about.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comprehensive consideration, we chose MIPC3126W-4 as the camera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E61372-0A08-4DAA-9E31-855F5854F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5" name="chooose">
            <a:hlinkClick r:id="" action="ppaction://media"/>
            <a:extLst>
              <a:ext uri="{FF2B5EF4-FFF2-40B4-BE49-F238E27FC236}">
                <a16:creationId xmlns:a16="http://schemas.microsoft.com/office/drawing/2014/main" id="{C6AE5182-17B7-4972-BE71-7ABCCDD4B6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98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19A7CC-29EB-41F1-9DB4-9F7F92A0E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DCE139E0-6E0F-4035-BD05-2901DE4DD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715669"/>
              </p:ext>
            </p:extLst>
          </p:nvPr>
        </p:nvGraphicFramePr>
        <p:xfrm>
          <a:off x="1717040" y="584200"/>
          <a:ext cx="8757920" cy="5689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89480">
                  <a:extLst>
                    <a:ext uri="{9D8B030D-6E8A-4147-A177-3AD203B41FA5}">
                      <a16:colId xmlns:a16="http://schemas.microsoft.com/office/drawing/2014/main" val="2901472753"/>
                    </a:ext>
                  </a:extLst>
                </a:gridCol>
                <a:gridCol w="2189480">
                  <a:extLst>
                    <a:ext uri="{9D8B030D-6E8A-4147-A177-3AD203B41FA5}">
                      <a16:colId xmlns:a16="http://schemas.microsoft.com/office/drawing/2014/main" val="1023294055"/>
                    </a:ext>
                  </a:extLst>
                </a:gridCol>
                <a:gridCol w="2189480">
                  <a:extLst>
                    <a:ext uri="{9D8B030D-6E8A-4147-A177-3AD203B41FA5}">
                      <a16:colId xmlns:a16="http://schemas.microsoft.com/office/drawing/2014/main" val="1369526927"/>
                    </a:ext>
                  </a:extLst>
                </a:gridCol>
                <a:gridCol w="2189480">
                  <a:extLst>
                    <a:ext uri="{9D8B030D-6E8A-4147-A177-3AD203B41FA5}">
                      <a16:colId xmlns:a16="http://schemas.microsoft.com/office/drawing/2014/main" val="3344234706"/>
                    </a:ext>
                  </a:extLst>
                </a:gridCol>
              </a:tblGrid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Brands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TP-LINK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MERCURY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EZVIZ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7127166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TL-IPC534H-W4-W20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MIPC3126W-4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C3WN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1648015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Pixel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300W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300W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200W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4719327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Focal length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4mm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4mm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3.6mm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090318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Network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Wi-Fi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Wi-Fi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Wi-Fi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65721546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Trace mode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intelligent tracking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intelligent tracking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intelligent tracking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6929685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Storage mode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memory card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memory card + cloud storage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memory card + cloud storage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5238502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 supply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 supply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 supply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 supply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56418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Classification of waterproof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IP66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IP66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IP66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9887347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Price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￥</a:t>
                      </a: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299.00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￥</a:t>
                      </a:r>
                      <a:r>
                        <a:rPr lang="en-US" sz="1400" kern="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189.00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￥</a:t>
                      </a:r>
                      <a:r>
                        <a:rPr lang="en-US" sz="1400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229.00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509677"/>
                  </a:ext>
                </a:extLst>
              </a:tr>
            </a:tbl>
          </a:graphicData>
        </a:graphic>
      </p:graphicFrame>
      <p:pic>
        <p:nvPicPr>
          <p:cNvPr id="2" name="comparison in monitors">
            <a:hlinkClick r:id="" action="ppaction://media"/>
            <a:extLst>
              <a:ext uri="{FF2B5EF4-FFF2-40B4-BE49-F238E27FC236}">
                <a16:creationId xmlns:a16="http://schemas.microsoft.com/office/drawing/2014/main" id="{2E734080-BD9F-456A-8A8C-716FCA19E4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125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34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9BD9922F-3938-4695-88CF-CEF84B57E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of CCD and CMOS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8C06D435-2EB4-4D05-8A44-CDFCF11D95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CCD</a:t>
            </a:r>
            <a:endParaRPr lang="zh-CN" altLang="en-US" dirty="0"/>
          </a:p>
        </p:txBody>
      </p:sp>
      <p:sp>
        <p:nvSpPr>
          <p:cNvPr id="13" name="内容占位符 12">
            <a:extLst>
              <a:ext uri="{FF2B5EF4-FFF2-40B4-BE49-F238E27FC236}">
                <a16:creationId xmlns:a16="http://schemas.microsoft.com/office/drawing/2014/main" id="{0E73AE10-42C9-46F3-8063-6AE57DDC66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larger area ratio of the effective photosensitive area to the whole photosensitive element</a:t>
            </a:r>
          </a:p>
          <a:p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The electrical signal strength of each image point is increased by the same magnitude</a:t>
            </a:r>
          </a:p>
          <a:p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If one of the pixels cannot be operated, the entire row of data cannot be transmitted, so the yield rate of controlling the CCD sensor is low</a:t>
            </a:r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C84A1C2D-9F2E-41C0-AEEC-E96D854A5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/>
              <a:t>CMOS</a:t>
            </a:r>
            <a:endParaRPr lang="zh-CN" altLang="en-US" dirty="0"/>
          </a:p>
        </p:txBody>
      </p:sp>
      <p:sp>
        <p:nvSpPr>
          <p:cNvPr id="15" name="内容占位符 14">
            <a:extLst>
              <a:ext uri="{FF2B5EF4-FFF2-40B4-BE49-F238E27FC236}">
                <a16:creationId xmlns:a16="http://schemas.microsoft.com/office/drawing/2014/main" id="{29B42D41-1897-41E9-8A3E-E3DA298A42A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The image detail loss is serious and the noise is obvious</a:t>
            </a:r>
          </a:p>
          <a:p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The electrical signal of each pixel is first amplified and converted into a digital signal, and then gathered to form a binary digital image matrix</a:t>
            </a:r>
          </a:p>
          <a:p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Using the most used CMOS process for general semiconductor circuits, the process is relatively simple and the cost is low</a:t>
            </a:r>
            <a:endParaRPr lang="zh-CN" altLang="en-US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9466703-2AF0-4CB7-9557-222B88126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73893B8-6395-4039-AAC4-F8E54DB39C7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3" name="comparison of sensors">
            <a:hlinkClick r:id="" action="ppaction://media"/>
            <a:extLst>
              <a:ext uri="{FF2B5EF4-FFF2-40B4-BE49-F238E27FC236}">
                <a16:creationId xmlns:a16="http://schemas.microsoft.com/office/drawing/2014/main" id="{2B064313-D67C-44E3-816B-229769144F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805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10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9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333125A7-4C97-4B1B-9F55-A7ACFC6DB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acquisition system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3850177A-FA11-4E24-B610-A0B69235D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CMOS image sensors’ two applied fields: 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or improve the basic characteristics of CMOS image sensors, such as dynamic range, speed, and sensitivity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realize new functions, such as three-dimensional range search, target tracking and modulated light detection</a:t>
            </a:r>
          </a:p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B97804-1858-4733-989F-707CBCE7D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65907AA-E66F-456D-8ABA-1CC83849884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3" name="CMOS">
            <a:hlinkClick r:id="" action="ppaction://media"/>
            <a:extLst>
              <a:ext uri="{FF2B5EF4-FFF2-40B4-BE49-F238E27FC236}">
                <a16:creationId xmlns:a16="http://schemas.microsoft.com/office/drawing/2014/main" id="{A776532F-77A7-41A3-8236-286545922C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90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5B950187-E9BA-4FD1-A59D-8D0298FF9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CMOS’s structure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BF71F8B4-612C-4F7D-8324-2C249CC97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425370" y="1244435"/>
            <a:ext cx="5273497" cy="3810330"/>
          </a:xfrm>
          <a:prstGeom prst="rect">
            <a:avLst/>
          </a:prstGeom>
        </p:spPr>
      </p:pic>
      <p:sp>
        <p:nvSpPr>
          <p:cNvPr id="7" name="文本占位符 6">
            <a:extLst>
              <a:ext uri="{FF2B5EF4-FFF2-40B4-BE49-F238E27FC236}">
                <a16:creationId xmlns:a16="http://schemas.microsoft.com/office/drawing/2014/main" id="{3FBFF888-463F-47E7-808D-A755B544B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CMOS image sensor generally consists of an imaging area, which consists of an array of pixels, vertical and horizontal access circuitry, and readout circuitry.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9B8FC6-0AAE-407A-81E7-E5CC30546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761884-1233-44DE-95EA-687917CD0720}" type="datetime1">
              <a:rPr lang="zh-CN" altLang="en-US" smtClean="0"/>
              <a:t>2021/01/10</a:t>
            </a:fld>
            <a:endParaRPr lang="en-US" dirty="0"/>
          </a:p>
        </p:txBody>
      </p:sp>
      <p:pic>
        <p:nvPicPr>
          <p:cNvPr id="2" name="structure">
            <a:hlinkClick r:id="" action="ppaction://media"/>
            <a:extLst>
              <a:ext uri="{FF2B5EF4-FFF2-40B4-BE49-F238E27FC236}">
                <a16:creationId xmlns:a16="http://schemas.microsoft.com/office/drawing/2014/main" id="{0C4A8384-F368-4B68-8E48-960A7B2859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" y="1524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11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56_TF12214701.potx" id="{11CCF850-A106-4C83-9778-04C2F532D32F}" vid="{0B8A0E20-82B4-435B-92AB-957BEAB02422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朴实灵感</Template>
  <TotalTime>199</TotalTime>
  <Words>548</Words>
  <Application>Microsoft Office PowerPoint</Application>
  <PresentationFormat>宽屏</PresentationFormat>
  <Paragraphs>133</Paragraphs>
  <Slides>15</Slides>
  <Notes>0</Notes>
  <HiddenSlides>0</HiddenSlides>
  <MMClips>15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新宋体</vt:lpstr>
      <vt:lpstr>Arial</vt:lpstr>
      <vt:lpstr>Calibri</vt:lpstr>
      <vt:lpstr>Goudy Old Style</vt:lpstr>
      <vt:lpstr>Times New Roman</vt:lpstr>
      <vt:lpstr>Wingdings 2</vt:lpstr>
      <vt:lpstr>SlateVTI</vt:lpstr>
      <vt:lpstr>Smart Mask Identification System</vt:lpstr>
      <vt:lpstr>Introduction</vt:lpstr>
      <vt:lpstr>PowerPoint 演示文稿</vt:lpstr>
      <vt:lpstr>Determine quantities</vt:lpstr>
      <vt:lpstr>Choose the sensors</vt:lpstr>
      <vt:lpstr>PowerPoint 演示文稿</vt:lpstr>
      <vt:lpstr>Comparison of CCD and CMOS</vt:lpstr>
      <vt:lpstr>Data acquisition system</vt:lpstr>
      <vt:lpstr>CMOS’s structure</vt:lpstr>
      <vt:lpstr>Processing Unit</vt:lpstr>
      <vt:lpstr>PowerPoint 演示文稿</vt:lpstr>
      <vt:lpstr>Communications</vt:lpstr>
      <vt:lpstr>Power requirements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Mask Identification System</dc:title>
  <dc:creator>张 毅迅</dc:creator>
  <cp:lastModifiedBy>张 毅迅</cp:lastModifiedBy>
  <cp:revision>16</cp:revision>
  <dcterms:created xsi:type="dcterms:W3CDTF">2021-01-10T02:55:58Z</dcterms:created>
  <dcterms:modified xsi:type="dcterms:W3CDTF">2021-01-10T10:10:08Z</dcterms:modified>
</cp:coreProperties>
</file>

<file path=docProps/thumbnail.jpeg>
</file>